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3"/>
    <p:sldId id="268" r:id="rId4"/>
    <p:sldId id="262" r:id="rId5"/>
    <p:sldId id="331" r:id="rId6"/>
    <p:sldId id="332" r:id="rId7"/>
    <p:sldId id="333" r:id="rId8"/>
    <p:sldId id="334" r:id="rId9"/>
    <p:sldId id="337" r:id="rId10"/>
    <p:sldId id="336" r:id="rId11"/>
    <p:sldId id="338" r:id="rId12"/>
    <p:sldId id="340" r:id="rId13"/>
    <p:sldId id="300" r:id="rId14"/>
  </p:sldIdLst>
  <p:sldSz cx="12188825" cy="6858000"/>
  <p:notesSz cx="6858000" cy="9144000"/>
  <p:defaultTextStyle>
    <a:defPPr>
      <a:defRPr lang="en-US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14"/>
      </p:cViewPr>
      <p:guideLst>
        <p:guide orient="horz" pos="2221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961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4115481 h 4115481"/>
                <a:gd name="connsiteX1-9" fmla="*/ 612775 w 612775"/>
                <a:gd name="connsiteY1-10" fmla="*/ 3180443 h 4115481"/>
                <a:gd name="connsiteX2-11" fmla="*/ 612775 w 612775"/>
                <a:gd name="connsiteY2-12" fmla="*/ 0 h 41154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  <a:gd name="connsiteX0-33" fmla="*/ 0 w 410751"/>
                <a:gd name="connsiteY0-34" fmla="*/ 3614170 h 3614170"/>
                <a:gd name="connsiteX1-35" fmla="*/ 410751 w 410751"/>
                <a:gd name="connsiteY1-36" fmla="*/ 2990994 h 3614170"/>
                <a:gd name="connsiteX2-37" fmla="*/ 405947 w 410751"/>
                <a:gd name="connsiteY2-38" fmla="*/ 0 h 3614170"/>
                <a:gd name="connsiteX0-39" fmla="*/ 0 w 410751"/>
                <a:gd name="connsiteY0-40" fmla="*/ 3621427 h 3621427"/>
                <a:gd name="connsiteX1-41" fmla="*/ 410751 w 410751"/>
                <a:gd name="connsiteY1-42" fmla="*/ 2998251 h 3621427"/>
                <a:gd name="connsiteX2-43" fmla="*/ 405947 w 410751"/>
                <a:gd name="connsiteY2-44" fmla="*/ 0 h 36214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  <a:gd name="connsiteX0-33" fmla="*/ 0 w 241768"/>
                <a:gd name="connsiteY0-34" fmla="*/ 3179761 h 3179761"/>
                <a:gd name="connsiteX1-35" fmla="*/ 238919 w 241768"/>
                <a:gd name="connsiteY1-36" fmla="*/ 2819370 h 3179761"/>
                <a:gd name="connsiteX2-37" fmla="*/ 241754 w 241768"/>
                <a:gd name="connsiteY2-38" fmla="*/ 0 h 31797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1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7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5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16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600" indent="0">
              <a:buNone/>
              <a:defRPr sz="3700"/>
            </a:lvl2pPr>
            <a:lvl3pPr marL="1219200" indent="0">
              <a:buNone/>
              <a:defRPr sz="3200"/>
            </a:lvl3pPr>
            <a:lvl4pPr marL="1828165" indent="0">
              <a:buNone/>
              <a:defRPr sz="2700"/>
            </a:lvl4pPr>
            <a:lvl5pPr marL="2437765" indent="0">
              <a:buNone/>
              <a:defRPr sz="2700"/>
            </a:lvl5pPr>
            <a:lvl6pPr marL="3047365" indent="0">
              <a:buNone/>
              <a:defRPr sz="2700"/>
            </a:lvl6pPr>
            <a:lvl7pPr marL="3656965" indent="0">
              <a:buNone/>
              <a:defRPr sz="2700"/>
            </a:lvl7pPr>
            <a:lvl8pPr marL="4266565" indent="0">
              <a:buNone/>
              <a:defRPr sz="2700"/>
            </a:lvl8pPr>
            <a:lvl9pPr marL="4876165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92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4000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1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29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7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565" indent="-231775" algn="l" defTabSz="12192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6.mp4"/><Relationship Id="rId1" Type="http://schemas.openxmlformats.org/officeDocument/2006/relationships/video" Target="../media/media6.mp4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7.mp4"/><Relationship Id="rId1" Type="http://schemas.openxmlformats.org/officeDocument/2006/relationships/video" Target="../media/media7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3760" y="661670"/>
            <a:ext cx="8216265" cy="1282700"/>
          </a:xfrm>
        </p:spPr>
        <p:txBody>
          <a:bodyPr/>
          <a:lstStyle/>
          <a:p>
            <a:r>
              <a:rPr lang="en-US" b="1" dirty="0"/>
              <a:t>亚历克上 - M202161029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24965" y="2616200"/>
            <a:ext cx="9703435" cy="1953895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         		</a:t>
            </a:r>
            <a:r>
              <a:rPr lang="zh-CN" b="1" dirty="0"/>
              <a:t>汉语</a:t>
            </a:r>
            <a:r>
              <a:rPr lang="en-US" altLang="zh-CN" b="1" dirty="0"/>
              <a:t> - </a:t>
            </a:r>
            <a:r>
              <a:rPr lang="en-US" b="1" dirty="0"/>
              <a:t>Chinese language - 2 </a:t>
            </a:r>
            <a:endParaRPr lang="en-US" b="1" dirty="0"/>
          </a:p>
          <a:p>
            <a:r>
              <a:rPr lang="en-US" b="1" dirty="0"/>
              <a:t>			-</a:t>
            </a:r>
            <a:endParaRPr lang="en-US" b="1" dirty="0"/>
          </a:p>
          <a:p>
            <a:r>
              <a:rPr lang="en-US" b="1" dirty="0"/>
              <a:t> information and communication department</a:t>
            </a:r>
            <a:endParaRPr lang="en-US" b="1" dirty="0"/>
          </a:p>
          <a:p>
            <a:r>
              <a:rPr lang="en-US" b="1" dirty="0"/>
              <a:t>			-</a:t>
            </a:r>
            <a:endParaRPr lang="en-US" b="1" dirty="0"/>
          </a:p>
          <a:p>
            <a:r>
              <a:rPr lang="en-US" b="1" dirty="0"/>
              <a:t>		        ustb</a:t>
            </a:r>
            <a:endParaRPr lang="en-US" b="1" dirty="0"/>
          </a:p>
        </p:txBody>
      </p:sp>
      <p:sp>
        <p:nvSpPr>
          <p:cNvPr id="4" name="Subtitle 4"/>
          <p:cNvSpPr>
            <a:spLocks noGrp="1"/>
          </p:cNvSpPr>
          <p:nvPr/>
        </p:nvSpPr>
        <p:spPr>
          <a:xfrm>
            <a:off x="836295" y="5715000"/>
            <a:ext cx="1932305" cy="397510"/>
          </a:xfrm>
          <a:prstGeom prst="rect">
            <a:avLst/>
          </a:prstGeom>
        </p:spPr>
        <p:txBody>
          <a:bodyPr vert="horz" lIns="121899" tIns="60949" rIns="121899" bIns="60949" rtlCol="0">
            <a:normAutofit fontScale="60000"/>
          </a:bodyPr>
          <a:lstStyle>
            <a:lvl1pPr marL="0" indent="0" algn="l" defTabSz="12192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8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600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200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1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7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3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5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6165" indent="0" algn="ctr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2021 - 2024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/>
        </p:nvSpPr>
        <p:spPr>
          <a:xfrm>
            <a:off x="2768600" y="4648200"/>
            <a:ext cx="7049135" cy="1056005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9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USTB = </a:t>
            </a:r>
            <a:r>
              <a:rPr lang="zh-CN" altLang="en-US" b="1" dirty="0"/>
              <a:t>北京</a:t>
            </a:r>
            <a:r>
              <a:rPr lang="zh-CN" altLang="en-US" b="1" dirty="0"/>
              <a:t>科技大学</a:t>
            </a:r>
            <a:endParaRPr lang="zh-CN" altLang="en-US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wedge/>
      </p:transition>
    </mc:Choice>
    <mc:Fallback>
      <p:transition spd="slow" advTm="0">
        <p:wedg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66130" y="381000"/>
            <a:ext cx="6237605" cy="899160"/>
          </a:xfrm>
        </p:spPr>
        <p:txBody>
          <a:bodyPr>
            <a:normAutofit fontScale="90000"/>
          </a:bodyPr>
          <a:lstStyle/>
          <a:p>
            <a:r>
              <a:rPr lang="en-US" sz="4400" u="sng" dirty="0">
                <a:sym typeface="+mn-ea"/>
              </a:rPr>
              <a:t>Buying food in the canteen</a:t>
            </a:r>
            <a:br>
              <a:rPr lang="en-US" sz="4400" u="sng" dirty="0"/>
            </a:br>
            <a:r>
              <a:rPr lang="en-US" sz="4400" u="sng" dirty="0">
                <a:sym typeface="+mn-ea"/>
              </a:rPr>
              <a:t>食堂买菜 / shítáng mǎi cài</a:t>
            </a:r>
            <a:endParaRPr lang="en-US" sz="3200" b="1" u="sng" dirty="0"/>
          </a:p>
        </p:txBody>
      </p:sp>
      <p:sp>
        <p:nvSpPr>
          <p:cNvPr id="5" name="Content Placeholder 3"/>
          <p:cNvSpPr/>
          <p:nvPr/>
        </p:nvSpPr>
        <p:spPr>
          <a:xfrm>
            <a:off x="8456930" y="2209800"/>
            <a:ext cx="3587115" cy="141668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您可以使用同一张学生卡在食堂购买餐点。</a:t>
            </a:r>
            <a:endParaRPr lang="en-US"/>
          </a:p>
          <a:p>
            <a:r>
              <a:rPr lang="en-US"/>
              <a:t>食堂的食物很棒。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8350885" y="3886200"/>
            <a:ext cx="3798570" cy="188023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8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Nín kěyǐ shǐyòng tóngyī zhāng xuéshēng kǎ zài shítáng gòumǎi cān diǎn.</a:t>
            </a:r>
            <a:endParaRPr lang="en-US"/>
          </a:p>
          <a:p>
            <a:r>
              <a:rPr lang="en-US"/>
              <a:t>Shítáng de shíwù hěn bàng.</a:t>
            </a:r>
            <a:endParaRPr lang="en-US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5057775" y="2209800"/>
            <a:ext cx="3260090" cy="1750695"/>
          </a:xfrm>
        </p:spPr>
        <p:txBody>
          <a:bodyPr>
            <a:normAutofit fontScale="70000"/>
          </a:bodyPr>
          <a:p>
            <a:r>
              <a:rPr lang="en-US"/>
              <a:t>You can buy meals from the canteen with the same student card.</a:t>
            </a:r>
            <a:endParaRPr lang="en-US"/>
          </a:p>
          <a:p>
            <a:r>
              <a:rPr lang="en-US"/>
              <a:t>The food at the canteen is amazing.</a:t>
            </a:r>
            <a:endParaRPr lang="en-US"/>
          </a:p>
        </p:txBody>
      </p:sp>
      <p:pic>
        <p:nvPicPr>
          <p:cNvPr id="4" name="cde30a2b9d330344b4eaa42c1bb868b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6930" y="0"/>
            <a:ext cx="4081780" cy="6329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18530" y="381000"/>
            <a:ext cx="5864860" cy="899160"/>
          </a:xfrm>
        </p:spPr>
        <p:txBody>
          <a:bodyPr>
            <a:normAutofit fontScale="90000"/>
          </a:bodyPr>
          <a:lstStyle/>
          <a:p>
            <a:r>
              <a:rPr lang="en-US" sz="4400" u="sng" dirty="0">
                <a:sym typeface="+mn-ea"/>
              </a:rPr>
              <a:t>Monthly registration</a:t>
            </a:r>
            <a:br>
              <a:rPr lang="en-US" sz="4400" u="sng" dirty="0">
                <a:sym typeface="+mn-ea"/>
              </a:rPr>
            </a:br>
            <a:r>
              <a:rPr lang="en-US" sz="4400" u="sng" dirty="0">
                <a:sym typeface="+mn-ea"/>
              </a:rPr>
              <a:t> 每月注册 / Měi yuè zhùcè</a:t>
            </a:r>
            <a:endParaRPr lang="en-US" sz="3200" b="1" u="sng" dirty="0"/>
          </a:p>
        </p:txBody>
      </p:sp>
      <p:sp>
        <p:nvSpPr>
          <p:cNvPr id="5" name="Content Placeholder 3"/>
          <p:cNvSpPr/>
          <p:nvPr/>
        </p:nvSpPr>
        <p:spPr>
          <a:xfrm>
            <a:off x="8601710" y="2057400"/>
            <a:ext cx="3587115" cy="141668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每个月，每个学生都必须注册。</a:t>
            </a:r>
            <a:endParaRPr lang="en-US"/>
          </a:p>
          <a:p>
            <a:r>
              <a:rPr lang="en-US"/>
              <a:t>学生卡真的很简单。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8380730" y="3657600"/>
            <a:ext cx="3798570" cy="143827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6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Měi gè yuè, měi gè xuéshēng dōu bìxū zhùcè.</a:t>
            </a:r>
            <a:endParaRPr lang="en-US"/>
          </a:p>
          <a:p>
            <a:r>
              <a:rPr lang="en-US"/>
              <a:t>Xuéshēng kǎ zhēn de hěn jiǎndān.</a:t>
            </a:r>
            <a:endParaRPr lang="en-US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5180330" y="2133600"/>
            <a:ext cx="3587115" cy="1492885"/>
          </a:xfrm>
        </p:spPr>
        <p:txBody>
          <a:bodyPr>
            <a:normAutofit fontScale="90000" lnSpcReduction="20000"/>
          </a:bodyPr>
          <a:p>
            <a:r>
              <a:rPr lang="en-US"/>
              <a:t>Every month, each student must register.</a:t>
            </a:r>
            <a:endParaRPr lang="en-US"/>
          </a:p>
          <a:p>
            <a:r>
              <a:rPr lang="en-US">
                <a:sym typeface="+mn-ea"/>
              </a:rPr>
              <a:t>It's really simple with a student card.</a:t>
            </a:r>
            <a:endParaRPr lang="en-US"/>
          </a:p>
        </p:txBody>
      </p:sp>
      <p:pic>
        <p:nvPicPr>
          <p:cNvPr id="4" name="f9ba8039b80aedaa9caba433cb2b71bc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3130" y="0"/>
            <a:ext cx="4294505" cy="6314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12100" y="76200"/>
            <a:ext cx="4276725" cy="656590"/>
          </a:xfrm>
        </p:spPr>
        <p:txBody>
          <a:bodyPr>
            <a:normAutofit/>
          </a:bodyPr>
          <a:lstStyle/>
          <a:p>
            <a:r>
              <a:rPr lang="en-US" sz="3110" dirty="0"/>
              <a:t>亚历克上 - M202161029</a:t>
            </a:r>
            <a:endParaRPr lang="en-US" sz="3110" dirty="0"/>
          </a:p>
        </p:txBody>
      </p:sp>
      <p:sp>
        <p:nvSpPr>
          <p:cNvPr id="5" name="Text Placeholder 3"/>
          <p:cNvSpPr>
            <a:spLocks noGrp="1"/>
          </p:cNvSpPr>
          <p:nvPr/>
        </p:nvSpPr>
        <p:spPr>
          <a:xfrm>
            <a:off x="2056130" y="1676400"/>
            <a:ext cx="8774430" cy="2895600"/>
          </a:xfrm>
          <a:prstGeom prst="rect">
            <a:avLst/>
          </a:prstGeom>
        </p:spPr>
        <p:txBody>
          <a:bodyPr vert="horz" lIns="121899" tIns="60949" rIns="121899" bIns="60949" rtlCol="0">
            <a:noAutofit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600" dirty="0">
                <a:latin typeface="Bernard MT Condensed" panose="02050806060905020404" charset="0"/>
                <a:cs typeface="Bernard MT Condensed" panose="02050806060905020404" charset="0"/>
              </a:rPr>
              <a:t>谢谢 !!!</a:t>
            </a:r>
            <a:endParaRPr lang="en-US" sz="21600" dirty="0">
              <a:latin typeface="Bernard MT Condensed" panose="02050806060905020404" charset="0"/>
              <a:cs typeface="Bernard MT Condensed" panose="020508060609050204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50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89730" y="152400"/>
            <a:ext cx="4051935" cy="679450"/>
          </a:xfrm>
        </p:spPr>
        <p:txBody>
          <a:bodyPr>
            <a:normAutofit/>
          </a:bodyPr>
          <a:lstStyle/>
          <a:p>
            <a:r>
              <a:rPr lang="en-US" b="1" u="sng" dirty="0"/>
              <a:t>Technology in USTB</a:t>
            </a:r>
            <a:endParaRPr lang="en-US" b="1" u="sng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989330" y="1219200"/>
            <a:ext cx="4262755" cy="4462145"/>
          </a:xfrm>
        </p:spPr>
        <p:txBody>
          <a:bodyPr>
            <a:normAutofit fontScale="80000"/>
          </a:bodyPr>
          <a:lstStyle/>
          <a:p>
            <a:pPr marL="0" lvl="1"/>
            <a:r>
              <a:rPr lang="en-US"/>
              <a:t>Surveillance cameras</a:t>
            </a:r>
            <a:endParaRPr lang="en-US"/>
          </a:p>
          <a:p>
            <a:pPr marL="0" lvl="1"/>
            <a:r>
              <a:rPr lang="en-US"/>
              <a:t>Technology for Video Conferencing</a:t>
            </a:r>
            <a:endParaRPr lang="en-US"/>
          </a:p>
          <a:p>
            <a:r>
              <a:rPr lang="en-US"/>
              <a:t>QR codes/ Face recognition</a:t>
            </a:r>
            <a:endParaRPr lang="en-US"/>
          </a:p>
          <a:p>
            <a:pPr lvl="1"/>
            <a:r>
              <a:rPr lang="en-US" sz="2800" dirty="0">
                <a:sym typeface="+mn-ea"/>
              </a:rPr>
              <a:t>For covid-19</a:t>
            </a:r>
            <a:endParaRPr lang="en-US" sz="2800" dirty="0"/>
          </a:p>
          <a:p>
            <a:pPr lvl="1"/>
            <a:r>
              <a:rPr lang="en-US" sz="2800" dirty="0">
                <a:sym typeface="+mn-ea"/>
              </a:rPr>
              <a:t>Classroom attendance</a:t>
            </a:r>
            <a:endParaRPr lang="en-US" sz="2800" dirty="0"/>
          </a:p>
          <a:p>
            <a:pPr lvl="1"/>
            <a:r>
              <a:rPr lang="en-US" sz="2800" dirty="0">
                <a:sym typeface="+mn-ea"/>
              </a:rPr>
              <a:t>Buying food in super market</a:t>
            </a:r>
            <a:endParaRPr lang="en-US" sz="2800" dirty="0"/>
          </a:p>
          <a:p>
            <a:r>
              <a:rPr lang="en-US"/>
              <a:t>Student Card </a:t>
            </a:r>
            <a:endParaRPr lang="en-US"/>
          </a:p>
          <a:p>
            <a:pPr lvl="1"/>
            <a:r>
              <a:rPr lang="en-US" dirty="0"/>
              <a:t>unlock dormitory main door</a:t>
            </a:r>
            <a:endParaRPr lang="en-US" dirty="0"/>
          </a:p>
          <a:p>
            <a:pPr lvl="1"/>
            <a:r>
              <a:rPr lang="en-US" dirty="0"/>
              <a:t>Buying food in the canteen</a:t>
            </a:r>
            <a:endParaRPr lang="en-US" dirty="0"/>
          </a:p>
          <a:p>
            <a:pPr lvl="1"/>
            <a:r>
              <a:rPr lang="en-US" dirty="0"/>
              <a:t>Buying electricity</a:t>
            </a:r>
            <a:endParaRPr lang="en-US" dirty="0"/>
          </a:p>
          <a:p>
            <a:pPr lvl="1"/>
            <a:r>
              <a:rPr lang="en-US" dirty="0"/>
              <a:t>Monthly registration</a:t>
            </a:r>
            <a:endParaRPr lang="en-US" dirty="0"/>
          </a:p>
        </p:txBody>
      </p:sp>
      <p:sp>
        <p:nvSpPr>
          <p:cNvPr id="4" name="Content Placeholder 13"/>
          <p:cNvSpPr>
            <a:spLocks noGrp="1"/>
          </p:cNvSpPr>
          <p:nvPr/>
        </p:nvSpPr>
        <p:spPr>
          <a:xfrm>
            <a:off x="6398895" y="1295400"/>
            <a:ext cx="4829175" cy="446214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8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/>
            <a:r>
              <a:rPr lang="en-US"/>
              <a:t>监控摄像机 / Jiānkòng shèxiàngjī</a:t>
            </a:r>
            <a:endParaRPr lang="en-US"/>
          </a:p>
          <a:p>
            <a:pPr marL="0" lvl="1"/>
            <a:r>
              <a:rPr lang="en-US"/>
              <a:t>视频会议技术 / Shìpín huìyì jìshù</a:t>
            </a:r>
            <a:endParaRPr lang="en-US"/>
          </a:p>
          <a:p>
            <a:r>
              <a:rPr lang="en-US"/>
              <a:t>二维码 / Èr wéi mǎ / </a:t>
            </a:r>
            <a:r>
              <a:rPr lang="zh-CN" altLang="en-US"/>
              <a:t>人脸识别</a:t>
            </a:r>
            <a:endParaRPr lang="en-US"/>
          </a:p>
          <a:p>
            <a:pPr lvl="1"/>
            <a:r>
              <a:rPr lang="en-US" sz="2800" dirty="0">
                <a:sym typeface="+mn-ea"/>
              </a:rPr>
              <a:t>新冠肺炎 / Xīnguān fèiyán</a:t>
            </a:r>
            <a:endParaRPr lang="en-US" sz="2800" dirty="0">
              <a:sym typeface="+mn-ea"/>
            </a:endParaRPr>
          </a:p>
          <a:p>
            <a:pPr lvl="1"/>
            <a:r>
              <a:rPr lang="en-US" sz="2800" dirty="0">
                <a:sym typeface="+mn-ea"/>
              </a:rPr>
              <a:t>课堂出勤 / Kètáng chūqín</a:t>
            </a:r>
            <a:endParaRPr lang="en-US" sz="2800" dirty="0">
              <a:sym typeface="+mn-ea"/>
            </a:endParaRPr>
          </a:p>
          <a:p>
            <a:pPr lvl="1"/>
            <a:r>
              <a:rPr lang="en-US" sz="2800" dirty="0">
                <a:sym typeface="+mn-ea"/>
              </a:rPr>
              <a:t>超市买食物 / chāoshì mǎi shíwù</a:t>
            </a:r>
            <a:endParaRPr lang="en-US" sz="2800" dirty="0">
              <a:sym typeface="+mn-ea"/>
            </a:endParaRPr>
          </a:p>
          <a:p>
            <a:r>
              <a:rPr lang="en-US"/>
              <a:t>学生卡 / Xuéshēng kǎ</a:t>
            </a:r>
            <a:endParaRPr lang="en-US"/>
          </a:p>
          <a:p>
            <a:pPr lvl="1"/>
            <a:r>
              <a:rPr lang="en-US" dirty="0"/>
              <a:t>解锁宿舍大门 / Jiěsuǒ sùshè dàmén</a:t>
            </a:r>
            <a:endParaRPr lang="en-US" dirty="0"/>
          </a:p>
          <a:p>
            <a:pPr lvl="1"/>
            <a:r>
              <a:rPr lang="en-US" dirty="0"/>
              <a:t>食堂买菜 / shítáng mǎi cài</a:t>
            </a:r>
            <a:endParaRPr lang="en-US" dirty="0"/>
          </a:p>
          <a:p>
            <a:pPr lvl="1"/>
            <a:r>
              <a:rPr lang="en-US" dirty="0"/>
              <a:t>买电 / Mǎi diàn</a:t>
            </a:r>
            <a:endParaRPr lang="en-US" dirty="0"/>
          </a:p>
          <a:p>
            <a:pPr lvl="1"/>
            <a:r>
              <a:rPr lang="en-US" dirty="0"/>
              <a:t>每月注册 / Měi yuè zhùcè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2000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47130" y="457200"/>
            <a:ext cx="5751830" cy="1054100"/>
          </a:xfrm>
        </p:spPr>
        <p:txBody>
          <a:bodyPr>
            <a:normAutofit fontScale="90000"/>
          </a:bodyPr>
          <a:lstStyle/>
          <a:p>
            <a:r>
              <a:rPr lang="en-US" sz="4000" b="1" u="sng">
                <a:sym typeface="+mn-ea"/>
              </a:rPr>
              <a:t>Surveillance cameras   </a:t>
            </a:r>
            <a:br>
              <a:rPr lang="en-US" sz="4000" b="1" u="sng">
                <a:sym typeface="+mn-ea"/>
              </a:rPr>
            </a:br>
            <a:r>
              <a:rPr lang="en-US" sz="3200" b="1" u="sng">
                <a:sym typeface="+mn-ea"/>
              </a:rPr>
              <a:t>监控摄像机 / Jiānkòng shèxiàngjī</a:t>
            </a:r>
            <a:br>
              <a:rPr lang="en-US" sz="2800" u="sng"/>
            </a:br>
            <a:endParaRPr lang="en-US" sz="2800" u="sng" dirty="0"/>
          </a:p>
        </p:txBody>
      </p:sp>
      <p:sp>
        <p:nvSpPr>
          <p:cNvPr id="4" name="Content Placeholder 3"/>
          <p:cNvSpPr/>
          <p:nvPr>
            <p:ph idx="1"/>
          </p:nvPr>
        </p:nvSpPr>
        <p:spPr>
          <a:xfrm>
            <a:off x="4714240" y="1600200"/>
            <a:ext cx="3587115" cy="3978275"/>
          </a:xfrm>
        </p:spPr>
        <p:txBody>
          <a:bodyPr>
            <a:normAutofit lnSpcReduction="10000"/>
          </a:bodyPr>
          <a:p>
            <a:r>
              <a:rPr lang="en-US"/>
              <a:t>USTB is well-protected, with cameras installed across the campus.</a:t>
            </a:r>
            <a:endParaRPr lang="en-US"/>
          </a:p>
          <a:p>
            <a:r>
              <a:rPr lang="en-US"/>
              <a:t>These cameras protect against illegitimate and fraudulent activity.</a:t>
            </a:r>
            <a:endParaRPr lang="en-US"/>
          </a:p>
          <a:p>
            <a:r>
              <a:rPr lang="en-US"/>
              <a:t> </a:t>
            </a:r>
            <a:endParaRPr lang="en-US"/>
          </a:p>
        </p:txBody>
      </p:sp>
      <p:sp>
        <p:nvSpPr>
          <p:cNvPr id="2" name="Content Placeholder 3"/>
          <p:cNvSpPr/>
          <p:nvPr/>
        </p:nvSpPr>
        <p:spPr>
          <a:xfrm>
            <a:off x="8304530" y="1511300"/>
            <a:ext cx="3636645" cy="2721610"/>
          </a:xfrm>
          <a:prstGeom prst="rect">
            <a:avLst/>
          </a:prstGeom>
        </p:spPr>
        <p:txBody>
          <a:bodyPr vert="horz" lIns="121899" tIns="60949" rIns="121899" bIns="60949" rtlCol="0">
            <a:normAutofit lnSpcReduction="1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USTB受到很好的保护，在校园内安装了摄像头。</a:t>
            </a:r>
            <a:endParaRPr lang="en-US"/>
          </a:p>
          <a:p>
            <a:r>
              <a:rPr lang="en-US"/>
              <a:t>这些摄像头可防止非法和欺诈活动。</a:t>
            </a:r>
            <a:endParaRPr lang="en-US"/>
          </a:p>
          <a:p>
            <a:r>
              <a:rPr lang="en-US"/>
              <a:t> </a:t>
            </a:r>
            <a:endParaRPr lang="en-US"/>
          </a:p>
        </p:txBody>
      </p:sp>
      <p:sp>
        <p:nvSpPr>
          <p:cNvPr id="5" name="Content Placeholder 3"/>
          <p:cNvSpPr/>
          <p:nvPr/>
        </p:nvSpPr>
        <p:spPr>
          <a:xfrm>
            <a:off x="8456930" y="3810000"/>
            <a:ext cx="3587115" cy="293052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0000" lnSpcReduction="2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 shòudào hěn hǎo de bǎohù, zài xiàoyuán nèi ānzhuāngle shèxiàngtóu.</a:t>
            </a:r>
            <a:endParaRPr lang="en-US"/>
          </a:p>
          <a:p>
            <a:r>
              <a:rPr lang="en-US"/>
              <a:t>Zhèxiē shèxiàngtóu kě fángzhǐ fēifǎ hé qīzhà huódòng.</a:t>
            </a:r>
            <a:endParaRPr lang="en-US"/>
          </a:p>
          <a:p>
            <a:r>
              <a:rPr lang="en-US"/>
              <a:t> </a:t>
            </a:r>
            <a:endParaRPr lang="en-US"/>
          </a:p>
        </p:txBody>
      </p:sp>
      <p:pic>
        <p:nvPicPr>
          <p:cNvPr id="6" name="6980ce8b25ddd9f3db8b0839ec561479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270" y="0"/>
            <a:ext cx="4715510" cy="6153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80330" y="152400"/>
            <a:ext cx="6981190" cy="1488440"/>
          </a:xfrm>
        </p:spPr>
        <p:txBody>
          <a:bodyPr>
            <a:normAutofit fontScale="90000"/>
          </a:bodyPr>
          <a:lstStyle/>
          <a:p>
            <a:r>
              <a:rPr lang="en-US" sz="4000" u="sng">
                <a:sym typeface="+mn-ea"/>
              </a:rPr>
              <a:t>Technology for Video Conferencing</a:t>
            </a:r>
            <a:br>
              <a:rPr lang="en-US" sz="4000" u="sng">
                <a:sym typeface="+mn-ea"/>
              </a:rPr>
            </a:br>
            <a:r>
              <a:rPr lang="en-US" sz="3200" u="sng">
                <a:sym typeface="+mn-ea"/>
              </a:rPr>
              <a:t>视频会议技术 / Shìpín huìyì jìshù</a:t>
            </a:r>
            <a:br>
              <a:rPr lang="en-US" sz="2800" u="sng"/>
            </a:br>
            <a:endParaRPr lang="en-US" sz="2800" u="sng" dirty="0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4570730" y="1981200"/>
            <a:ext cx="3587115" cy="1492885"/>
          </a:xfrm>
        </p:spPr>
        <p:txBody>
          <a:bodyPr>
            <a:normAutofit lnSpcReduction="20000"/>
          </a:bodyPr>
          <a:p>
            <a:r>
              <a:rPr lang="en-US"/>
              <a:t>USTB uses tencent meeting and rainclass for online classes. </a:t>
            </a:r>
            <a:endParaRPr lang="en-US"/>
          </a:p>
        </p:txBody>
      </p:sp>
      <p:sp>
        <p:nvSpPr>
          <p:cNvPr id="5" name="Content Placeholder 3"/>
          <p:cNvSpPr/>
          <p:nvPr/>
        </p:nvSpPr>
        <p:spPr>
          <a:xfrm>
            <a:off x="8075930" y="1981200"/>
            <a:ext cx="3587115" cy="141668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USTB使用腾讯会议和rainclass进行在线课程</a:t>
            </a:r>
            <a:endParaRPr lang="en-US"/>
          </a:p>
          <a:p>
            <a:r>
              <a:rPr lang="en-US"/>
              <a:t> 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8152130" y="4038600"/>
            <a:ext cx="3587115" cy="1438275"/>
          </a:xfrm>
          <a:prstGeom prst="rect">
            <a:avLst/>
          </a:prstGeom>
        </p:spPr>
        <p:txBody>
          <a:bodyPr vert="horz" lIns="121899" tIns="60949" rIns="121899" bIns="60949" rtlCol="0">
            <a:normAutofit lnSpcReduction="2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 shǐyòng téngxùn huìyì hé rainclass jìnxíng zàixiàn kèchéng. </a:t>
            </a:r>
            <a:endParaRPr lang="en-US"/>
          </a:p>
        </p:txBody>
      </p:sp>
      <p:pic>
        <p:nvPicPr>
          <p:cNvPr id="7" name="7eb33cbcc1fd4727f1adc5c8b17bf14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3130" y="76200"/>
            <a:ext cx="3650615" cy="6075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46530" y="1600200"/>
            <a:ext cx="10339705" cy="3897630"/>
          </a:xfrm>
        </p:spPr>
        <p:txBody>
          <a:bodyPr>
            <a:noAutofit/>
          </a:bodyPr>
          <a:lstStyle/>
          <a:p>
            <a:r>
              <a:rPr lang="en-US" sz="7200" b="1">
                <a:sym typeface="+mn-ea"/>
              </a:rPr>
              <a:t>	QR codes   	</a:t>
            </a:r>
            <a:br>
              <a:rPr lang="en-US" sz="7200" b="1">
                <a:sym typeface="+mn-ea"/>
              </a:rPr>
            </a:br>
            <a:br>
              <a:rPr lang="en-US" sz="7200" b="1">
                <a:sym typeface="+mn-ea"/>
              </a:rPr>
            </a:br>
            <a:r>
              <a:rPr lang="en-US" sz="7200" b="1">
                <a:sym typeface="+mn-ea"/>
              </a:rPr>
              <a:t>二维码 / Èr wéi mǎ</a:t>
            </a:r>
            <a:br>
              <a:rPr lang="en-US" sz="4800" b="1"/>
            </a:br>
            <a:br>
              <a:rPr lang="en-US" b="1"/>
            </a:br>
            <a:endParaRPr lang="en-US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83405" y="76200"/>
            <a:ext cx="7805420" cy="1135380"/>
          </a:xfrm>
        </p:spPr>
        <p:txBody>
          <a:bodyPr>
            <a:normAutofit fontScale="90000"/>
          </a:bodyPr>
          <a:lstStyle/>
          <a:p>
            <a:r>
              <a:rPr lang="en-US" sz="4400" b="1" u="sng" dirty="0">
                <a:sym typeface="+mn-ea"/>
              </a:rPr>
              <a:t>For covid-19  </a:t>
            </a:r>
            <a:r>
              <a:rPr lang="en-US" b="1" u="sng" dirty="0">
                <a:sym typeface="+mn-ea"/>
              </a:rPr>
              <a:t>新冠肺炎 / Xīnguān fèiyán</a:t>
            </a:r>
            <a:br>
              <a:rPr lang="en-US" sz="3200" b="1" u="sng"/>
            </a:br>
            <a:endParaRPr lang="en-US" sz="3200" b="1" u="sng" dirty="0"/>
          </a:p>
        </p:txBody>
      </p:sp>
      <p:sp>
        <p:nvSpPr>
          <p:cNvPr id="5" name="Content Placeholder 3"/>
          <p:cNvSpPr/>
          <p:nvPr/>
        </p:nvSpPr>
        <p:spPr>
          <a:xfrm>
            <a:off x="8287385" y="1676400"/>
            <a:ext cx="3587115" cy="164909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5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中国已经开始使用绿色二维码来提供安全保障。</a:t>
            </a:r>
            <a:endParaRPr lang="en-US"/>
          </a:p>
          <a:p>
            <a:r>
              <a:rPr lang="en-US"/>
              <a:t>USTB 还使用蓝色二维码。</a:t>
            </a:r>
            <a:endParaRPr lang="en-US"/>
          </a:p>
          <a:p>
            <a:r>
              <a:rPr lang="en-US"/>
              <a:t>系统会扫描您的面部并读取您的体温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8181340" y="3733800"/>
            <a:ext cx="3798570" cy="212153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6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Zhōngguó yǐjīng kāishǐ shǐyòng lǜsè èr wéi mǎ lái tígōng ānquán bǎozhàng.</a:t>
            </a:r>
            <a:endParaRPr lang="en-US"/>
          </a:p>
          <a:p>
            <a:r>
              <a:rPr lang="en-US"/>
              <a:t>USTB hái shǐyòng lán sè èr wéi mǎ.</a:t>
            </a:r>
            <a:endParaRPr lang="en-US"/>
          </a:p>
          <a:p>
            <a:r>
              <a:rPr lang="en-US"/>
              <a:t>Xìtǒng huì sǎomiáo nín de miànbù bìng dòu qǔ nín de tǐwēn.</a:t>
            </a:r>
            <a:endParaRPr lang="en-US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4342130" y="1676400"/>
            <a:ext cx="3587115" cy="3009900"/>
          </a:xfrm>
        </p:spPr>
        <p:txBody>
          <a:bodyPr>
            <a:normAutofit fontScale="80000"/>
          </a:bodyPr>
          <a:p>
            <a:r>
              <a:rPr lang="en-US"/>
              <a:t>China have emplimented the use of green qr code to provide safety.</a:t>
            </a:r>
            <a:endParaRPr lang="en-US"/>
          </a:p>
          <a:p>
            <a:r>
              <a:rPr lang="en-US"/>
              <a:t>USTB also emplimented the use of blue qr code. </a:t>
            </a:r>
            <a:endParaRPr lang="en-US"/>
          </a:p>
          <a:p>
            <a:r>
              <a:rPr lang="en-US"/>
              <a:t>the system scan your face and also read your body temperature</a:t>
            </a:r>
            <a:endParaRPr lang="en-US"/>
          </a:p>
          <a:p>
            <a:endParaRPr lang="en-US"/>
          </a:p>
        </p:txBody>
      </p:sp>
      <p:pic>
        <p:nvPicPr>
          <p:cNvPr id="4" name="c3d0fc8ce3fb60f1f415b9c2fd702afa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525" y="0"/>
            <a:ext cx="4008755" cy="6219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408930" y="457200"/>
            <a:ext cx="6263005" cy="899160"/>
          </a:xfrm>
        </p:spPr>
        <p:txBody>
          <a:bodyPr>
            <a:normAutofit fontScale="90000"/>
          </a:bodyPr>
          <a:lstStyle/>
          <a:p>
            <a:r>
              <a:rPr lang="en-US" sz="4400" u="sng" dirty="0">
                <a:sym typeface="+mn-ea"/>
              </a:rPr>
              <a:t>Buying food in super market</a:t>
            </a:r>
            <a:br>
              <a:rPr lang="en-US" sz="4400" u="sng" dirty="0">
                <a:sym typeface="+mn-ea"/>
              </a:rPr>
            </a:br>
            <a:r>
              <a:rPr lang="en-US" sz="4400" u="sng" dirty="0">
                <a:sym typeface="+mn-ea"/>
              </a:rPr>
              <a:t> </a:t>
            </a:r>
            <a:r>
              <a:rPr lang="en-US" u="sng" dirty="0">
                <a:sym typeface="+mn-ea"/>
              </a:rPr>
              <a:t>超市买食物 / chāoshì mǎi shíwù</a:t>
            </a:r>
            <a:endParaRPr lang="en-US" sz="3200" b="1" u="sng" dirty="0"/>
          </a:p>
        </p:txBody>
      </p:sp>
      <p:sp>
        <p:nvSpPr>
          <p:cNvPr id="5" name="Content Placeholder 3"/>
          <p:cNvSpPr/>
          <p:nvPr/>
        </p:nvSpPr>
        <p:spPr>
          <a:xfrm>
            <a:off x="8228330" y="2057400"/>
            <a:ext cx="3587115" cy="141668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6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USTB设有自助超市。</a:t>
            </a:r>
            <a:endParaRPr lang="en-US"/>
          </a:p>
          <a:p>
            <a:r>
              <a:rPr lang="en-US"/>
              <a:t>你只需拿走你想要的东西，然后在自助服务机上付款，然后出去。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8228330" y="3810000"/>
            <a:ext cx="3798570" cy="1438275"/>
          </a:xfrm>
          <a:prstGeom prst="rect">
            <a:avLst/>
          </a:prstGeom>
        </p:spPr>
        <p:txBody>
          <a:bodyPr vert="horz" lIns="121899" tIns="60949" rIns="121899" bIns="60949" rtlCol="0">
            <a:normAutofit fontScale="6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USTB shè yǒu zìzhù chāoshì.</a:t>
            </a:r>
            <a:endParaRPr lang="en-US"/>
          </a:p>
          <a:p>
            <a:r>
              <a:rPr lang="en-US"/>
              <a:t>Nǐ zhǐ xū ná zǒu nǐ xiǎng yào de dōngxī, ránhòu zài zìzhù fúwù jīshàng fùkuǎn, ránhòu chūqù.</a:t>
            </a:r>
            <a:endParaRPr lang="en-US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4494530" y="1905000"/>
            <a:ext cx="3587115" cy="1492885"/>
          </a:xfrm>
        </p:spPr>
        <p:txBody>
          <a:bodyPr>
            <a:noAutofit/>
          </a:bodyPr>
          <a:p>
            <a:r>
              <a:rPr lang="en-US" sz="2000"/>
              <a:t>A self-service supermarket is available at USTB.</a:t>
            </a:r>
            <a:endParaRPr lang="en-US" sz="2000"/>
          </a:p>
          <a:p>
            <a:r>
              <a:rPr lang="en-US" sz="2000"/>
              <a:t>You just take what you want and pay at the selfservice machine and get out.</a:t>
            </a:r>
            <a:endParaRPr lang="en-US" sz="2000"/>
          </a:p>
        </p:txBody>
      </p:sp>
      <p:pic>
        <p:nvPicPr>
          <p:cNvPr id="4" name="471c3dfceab3a981c93f5a5da9430c6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89330" y="304800"/>
            <a:ext cx="3277870" cy="6068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46530" y="1066800"/>
            <a:ext cx="10339705" cy="3897630"/>
          </a:xfrm>
        </p:spPr>
        <p:txBody>
          <a:bodyPr>
            <a:noAutofit/>
          </a:bodyPr>
          <a:lstStyle/>
          <a:p>
            <a:r>
              <a:rPr lang="en-US" sz="7200" b="1">
                <a:sym typeface="+mn-ea"/>
              </a:rPr>
              <a:t>	</a:t>
            </a:r>
            <a:r>
              <a:rPr lang="en-US" sz="7200" b="1">
                <a:sym typeface="+mn-ea"/>
              </a:rPr>
              <a:t>Student Card </a:t>
            </a:r>
            <a:r>
              <a:rPr lang="en-US" sz="7200" b="1">
                <a:sym typeface="+mn-ea"/>
              </a:rPr>
              <a:t>   	</a:t>
            </a:r>
            <a:br>
              <a:rPr lang="en-US" sz="7200" b="1">
                <a:sym typeface="+mn-ea"/>
              </a:rPr>
            </a:br>
            <a:br>
              <a:rPr lang="en-US" sz="7200" b="1">
                <a:sym typeface="+mn-ea"/>
              </a:rPr>
            </a:br>
            <a:r>
              <a:rPr lang="en-US" sz="7200" b="1">
                <a:sym typeface="+mn-ea"/>
              </a:rPr>
              <a:t>学生卡 / Xuéshēng kǎ</a:t>
            </a:r>
            <a:endParaRPr lang="en-US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75530" y="184150"/>
            <a:ext cx="7090410" cy="1351915"/>
          </a:xfrm>
        </p:spPr>
        <p:txBody>
          <a:bodyPr>
            <a:normAutofit fontScale="90000"/>
          </a:bodyPr>
          <a:lstStyle/>
          <a:p>
            <a:r>
              <a:rPr lang="en-US" sz="4400" u="sng" dirty="0">
                <a:sym typeface="+mn-ea"/>
              </a:rPr>
              <a:t>unlock dormitory main door</a:t>
            </a:r>
            <a:br>
              <a:rPr lang="en-US" sz="4400" u="sng" dirty="0"/>
            </a:br>
            <a:r>
              <a:rPr lang="en-US" sz="4400" u="sng" dirty="0">
                <a:sym typeface="+mn-ea"/>
              </a:rPr>
              <a:t> </a:t>
            </a:r>
            <a:r>
              <a:rPr lang="en-US" u="sng" dirty="0">
                <a:sym typeface="+mn-ea"/>
              </a:rPr>
              <a:t>解锁宿舍大门 / Jiěsuǒ sùshè dàmén</a:t>
            </a:r>
            <a:endParaRPr lang="en-US" sz="3200" b="1" u="sng" dirty="0"/>
          </a:p>
        </p:txBody>
      </p:sp>
      <p:sp>
        <p:nvSpPr>
          <p:cNvPr id="5" name="Content Placeholder 3"/>
          <p:cNvSpPr/>
          <p:nvPr/>
        </p:nvSpPr>
        <p:spPr>
          <a:xfrm>
            <a:off x="7854315" y="2057400"/>
            <a:ext cx="3961130" cy="1417320"/>
          </a:xfrm>
          <a:prstGeom prst="rect">
            <a:avLst/>
          </a:prstGeom>
        </p:spPr>
        <p:txBody>
          <a:bodyPr vert="horz" lIns="121899" tIns="60949" rIns="121899" bIns="60949" rtlCol="0">
            <a:normAutofit fontScale="8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进入我们的大门需要学生证。</a:t>
            </a:r>
            <a:endParaRPr lang="en-US"/>
          </a:p>
          <a:p>
            <a:r>
              <a:rPr lang="en-US"/>
              <a:t>我们的学生证可在校园内用于多种用途。</a:t>
            </a:r>
            <a:endParaRPr lang="en-US"/>
          </a:p>
        </p:txBody>
      </p:sp>
      <p:sp>
        <p:nvSpPr>
          <p:cNvPr id="6" name="Content Placeholder 3"/>
          <p:cNvSpPr/>
          <p:nvPr/>
        </p:nvSpPr>
        <p:spPr>
          <a:xfrm>
            <a:off x="7780020" y="3866515"/>
            <a:ext cx="3789680" cy="1762760"/>
          </a:xfrm>
          <a:prstGeom prst="rect">
            <a:avLst/>
          </a:prstGeom>
        </p:spPr>
        <p:txBody>
          <a:bodyPr vert="horz" lIns="121899" tIns="60949" rIns="121899" bIns="60949" rtlCol="0">
            <a:normAutofit fontScale="70000"/>
          </a:bodyPr>
          <a:lstStyle>
            <a:lvl1pPr marL="304800" indent="-304800" algn="l" defTabSz="121920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92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4000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1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29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7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565" indent="-231775" algn="l" defTabSz="12192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Jìnrù wǒmen de dàmén xūyào xuéshēng zhèng.</a:t>
            </a:r>
            <a:endParaRPr lang="en-US"/>
          </a:p>
          <a:p>
            <a:r>
              <a:rPr lang="en-US"/>
              <a:t>Wǒmen de xuéshēng zhèng kě zài xiàoyuán nèi yòng yú duō zhǒng yòngtú.</a:t>
            </a:r>
            <a:endParaRPr lang="en-US"/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4113530" y="1981200"/>
            <a:ext cx="3587115" cy="1492885"/>
          </a:xfrm>
        </p:spPr>
        <p:txBody>
          <a:bodyPr>
            <a:normAutofit fontScale="60000"/>
          </a:bodyPr>
          <a:p>
            <a:r>
              <a:rPr lang="en-US"/>
              <a:t>A student card is required to get access to our main door.</a:t>
            </a:r>
            <a:endParaRPr lang="en-US"/>
          </a:p>
          <a:p>
            <a:r>
              <a:rPr lang="en-US"/>
              <a:t>Our student cards can be used for a variety of purposes on campus.</a:t>
            </a:r>
            <a:endParaRPr lang="en-US"/>
          </a:p>
        </p:txBody>
      </p:sp>
      <p:pic>
        <p:nvPicPr>
          <p:cNvPr id="4" name="368534b21415daa688a9338c2ef8cd47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3960495" cy="6316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dissolve/>
      </p:transition>
    </mc:Choice>
    <mc:Fallback>
      <p:transition spd="med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0</TotalTime>
  <Words>2869</Words>
  <Application>WPS Presentation</Application>
  <PresentationFormat>Custom</PresentationFormat>
  <Paragraphs>128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SimSun</vt:lpstr>
      <vt:lpstr>Wingdings</vt:lpstr>
      <vt:lpstr>Bernard MT Condensed</vt:lpstr>
      <vt:lpstr>Calibri</vt:lpstr>
      <vt:lpstr>Microsoft YaHei</vt:lpstr>
      <vt:lpstr>Arial Unicode MS</vt:lpstr>
      <vt:lpstr>幼圆</vt:lpstr>
      <vt:lpstr>Tech 16x9</vt:lpstr>
      <vt:lpstr>亚历克上 - M202161029</vt:lpstr>
      <vt:lpstr>Technology in USTB</vt:lpstr>
      <vt:lpstr>Surveillance cameras   监控摄像机 / Jiānkòng shèxiàngjī </vt:lpstr>
      <vt:lpstr>Technology for Video Conferencing 视频会议技术 / Shìpín huìyì jìshù </vt:lpstr>
      <vt:lpstr>	QR codes   	  二维码 / Èr wéi mǎ  </vt:lpstr>
      <vt:lpstr>For covid-19  新冠肺炎 / Xīnguān fèiyán </vt:lpstr>
      <vt:lpstr>Buying food in super market 超市买食物 / chāoshì mǎi 							          shíwù</vt:lpstr>
      <vt:lpstr>	Student Card    	  学生卡 / Xuéshēng kǎ</vt:lpstr>
      <vt:lpstr>unlock dormitory main door  解锁宿舍大门 / Jiěsuǒ sùshè dàmén</vt:lpstr>
      <vt:lpstr>Buying food in the canteen 食堂买菜 / shítáng mǎi cài</vt:lpstr>
      <vt:lpstr>Monthly registration  - 每月注册 / Měi yuè zhùcè</vt:lpstr>
      <vt:lpstr>亚历克上 - M202161029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Mabhiza Chirawu Alec</dc:creator>
  <cp:lastModifiedBy>Alec</cp:lastModifiedBy>
  <cp:revision>165</cp:revision>
  <dcterms:created xsi:type="dcterms:W3CDTF">2021-10-26T08:40:00Z</dcterms:created>
  <dcterms:modified xsi:type="dcterms:W3CDTF">2022-04-12T05:38:45Z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  <property fmtid="{D5CDD505-2E9C-101B-9397-08002B2CF9AE}" pid="8" name="ICV">
    <vt:lpwstr>B214CF2533F24B50B663E5B11A1B924A</vt:lpwstr>
  </property>
  <property fmtid="{D5CDD505-2E9C-101B-9397-08002B2CF9AE}" pid="9" name="KSOProductBuildVer">
    <vt:lpwstr>1033-11.2.0.11074</vt:lpwstr>
  </property>
</Properties>
</file>

<file path=docProps/thumbnail.jpeg>
</file>